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ist"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306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6506547" cy="8229600"/>
          </a:xfrm>
          <a:prstGeom prst="rect">
            <a:avLst/>
          </a:prstGeom>
        </p:spPr>
      </p:pic>
      <p:sp>
        <p:nvSpPr>
          <p:cNvPr id="3" name="Text 0"/>
          <p:cNvSpPr/>
          <p:nvPr/>
        </p:nvSpPr>
        <p:spPr>
          <a:xfrm>
            <a:off x="6560108" y="250491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Hosting a Dynamic Website on AWS EC2</a:t>
            </a:r>
            <a:endParaRPr lang="en-US" sz="4450" dirty="0"/>
          </a:p>
        </p:txBody>
      </p:sp>
      <p:sp>
        <p:nvSpPr>
          <p:cNvPr id="4" name="Text 1"/>
          <p:cNvSpPr/>
          <p:nvPr/>
        </p:nvSpPr>
        <p:spPr>
          <a:xfrm>
            <a:off x="6560108" y="430712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Welcome to this guide on deploying a dynamic website(CloudMed), specifically one providing medicine descriptions, using Amazon Web Services (AWS) EC2.</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86426"/>
            <a:ext cx="8059579"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Key Takeaways &amp; Next Steps</a:t>
            </a:r>
            <a:endParaRPr lang="en-US" sz="4450" dirty="0"/>
          </a:p>
        </p:txBody>
      </p:sp>
      <p:pic>
        <p:nvPicPr>
          <p:cNvPr id="3" name="Image 0" descr="preencoded.png"/>
          <p:cNvPicPr>
            <a:picLocks noChangeAspect="1"/>
          </p:cNvPicPr>
          <p:nvPr/>
        </p:nvPicPr>
        <p:blipFill>
          <a:blip r:embed="rId3"/>
          <a:stretch>
            <a:fillRect/>
          </a:stretch>
        </p:blipFill>
        <p:spPr>
          <a:xfrm>
            <a:off x="793790" y="3048833"/>
            <a:ext cx="4347567" cy="907256"/>
          </a:xfrm>
          <a:prstGeom prst="rect">
            <a:avLst/>
          </a:prstGeom>
        </p:spPr>
      </p:pic>
      <p:sp>
        <p:nvSpPr>
          <p:cNvPr id="4" name="Text 1"/>
          <p:cNvSpPr/>
          <p:nvPr/>
        </p:nvSpPr>
        <p:spPr>
          <a:xfrm>
            <a:off x="1020604" y="4156769"/>
            <a:ext cx="3893939" cy="708660"/>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Fundamental Understanding</a:t>
            </a:r>
            <a:endParaRPr lang="en-US" sz="2200" dirty="0"/>
          </a:p>
        </p:txBody>
      </p:sp>
      <p:sp>
        <p:nvSpPr>
          <p:cNvPr id="5" name="Text 2"/>
          <p:cNvSpPr/>
          <p:nvPr/>
        </p:nvSpPr>
        <p:spPr>
          <a:xfrm>
            <a:off x="1020604" y="4673322"/>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We've learned how EC2, S3, RDS, VPC, and CloudWatch integrate to host a dynamic website.</a:t>
            </a:r>
            <a:endParaRPr lang="en-US" sz="1750" dirty="0"/>
          </a:p>
        </p:txBody>
      </p:sp>
      <p:pic>
        <p:nvPicPr>
          <p:cNvPr id="6" name="Image 1" descr="preencoded.png"/>
          <p:cNvPicPr>
            <a:picLocks noChangeAspect="1"/>
          </p:cNvPicPr>
          <p:nvPr/>
        </p:nvPicPr>
        <p:blipFill>
          <a:blip r:embed="rId4"/>
          <a:stretch>
            <a:fillRect/>
          </a:stretch>
        </p:blipFill>
        <p:spPr>
          <a:xfrm>
            <a:off x="5141357" y="3048833"/>
            <a:ext cx="4347567" cy="907256"/>
          </a:xfrm>
          <a:prstGeom prst="rect">
            <a:avLst/>
          </a:prstGeom>
        </p:spPr>
      </p:pic>
      <p:sp>
        <p:nvSpPr>
          <p:cNvPr id="7" name="Text 3"/>
          <p:cNvSpPr/>
          <p:nvPr/>
        </p:nvSpPr>
        <p:spPr>
          <a:xfrm>
            <a:off x="5368171" y="4182904"/>
            <a:ext cx="304228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Practical Application</a:t>
            </a:r>
            <a:endParaRPr lang="en-US" sz="2200" dirty="0"/>
          </a:p>
        </p:txBody>
      </p:sp>
      <p:sp>
        <p:nvSpPr>
          <p:cNvPr id="8" name="Text 4"/>
          <p:cNvSpPr/>
          <p:nvPr/>
        </p:nvSpPr>
        <p:spPr>
          <a:xfrm>
            <a:off x="5368171" y="4673322"/>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Apply these concepts to build and deploy your own medicine description website.</a:t>
            </a:r>
            <a:endParaRPr lang="en-US" sz="1750" dirty="0"/>
          </a:p>
        </p:txBody>
      </p:sp>
      <p:pic>
        <p:nvPicPr>
          <p:cNvPr id="9" name="Image 2" descr="preencoded.png"/>
          <p:cNvPicPr>
            <a:picLocks noChangeAspect="1"/>
          </p:cNvPicPr>
          <p:nvPr/>
        </p:nvPicPr>
        <p:blipFill>
          <a:blip r:embed="rId5"/>
          <a:stretch>
            <a:fillRect/>
          </a:stretch>
        </p:blipFill>
        <p:spPr>
          <a:xfrm>
            <a:off x="9488924" y="3048833"/>
            <a:ext cx="4347567" cy="907256"/>
          </a:xfrm>
          <a:prstGeom prst="rect">
            <a:avLst/>
          </a:prstGeom>
        </p:spPr>
      </p:pic>
      <p:sp>
        <p:nvSpPr>
          <p:cNvPr id="10" name="Text 5"/>
          <p:cNvSpPr/>
          <p:nvPr/>
        </p:nvSpPr>
        <p:spPr>
          <a:xfrm>
            <a:off x="9715738" y="418290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Explore Further</a:t>
            </a:r>
            <a:endParaRPr lang="en-US" sz="2200" dirty="0"/>
          </a:p>
        </p:txBody>
      </p:sp>
      <p:sp>
        <p:nvSpPr>
          <p:cNvPr id="11" name="Text 6"/>
          <p:cNvSpPr/>
          <p:nvPr/>
        </p:nvSpPr>
        <p:spPr>
          <a:xfrm>
            <a:off x="9715738" y="4673322"/>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Look into Amazon Rekognition, or CloudFront for content delivery.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flipH="1">
            <a:off x="793790" y="1733132"/>
            <a:ext cx="5799842" cy="708779"/>
          </a:xfrm>
          <a:prstGeom prst="rect">
            <a:avLst/>
          </a:prstGeom>
          <a:noFill/>
          <a:ln/>
        </p:spPr>
        <p:txBody>
          <a:bodyPr wrap="none" lIns="0" tIns="0" rIns="0" bIns="0" rtlCol="0" anchor="t"/>
          <a:lstStyle/>
          <a:p>
            <a:pPr>
              <a:lnSpc>
                <a:spcPts val="5550"/>
              </a:lnSpc>
            </a:pPr>
            <a:r>
              <a:rPr lang="en-US" sz="4450" b="1" dirty="0">
                <a:solidFill>
                  <a:srgbClr val="006747"/>
                </a:solidFill>
                <a:latin typeface="Noto Serif SC Bold" pitchFamily="34" charset="0"/>
                <a:ea typeface="Noto Serif SC Bold" pitchFamily="34" charset="-122"/>
              </a:rPr>
              <a:t>   </a:t>
            </a:r>
            <a:r>
              <a:rPr lang="en-IN" sz="4400" b="1" dirty="0">
                <a:solidFill>
                  <a:schemeClr val="accent6">
                    <a:lumMod val="75000"/>
                  </a:schemeClr>
                </a:solidFill>
              </a:rPr>
              <a:t>Software Walkthrough </a:t>
            </a:r>
            <a:endParaRPr lang="en-IN" sz="4400" dirty="0">
              <a:solidFill>
                <a:schemeClr val="accent6">
                  <a:lumMod val="75000"/>
                </a:schemeClr>
              </a:solidFill>
            </a:endParaRPr>
          </a:p>
          <a:p>
            <a:pPr marL="0" indent="0" algn="ctr">
              <a:lnSpc>
                <a:spcPts val="5550"/>
              </a:lnSpc>
              <a:buNone/>
            </a:pPr>
            <a:endParaRPr lang="en-US" sz="4450" dirty="0"/>
          </a:p>
        </p:txBody>
      </p:sp>
      <p:sp>
        <p:nvSpPr>
          <p:cNvPr id="3" name="Text 1"/>
          <p:cNvSpPr/>
          <p:nvPr/>
        </p:nvSpPr>
        <p:spPr>
          <a:xfrm>
            <a:off x="793790" y="318789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Understanding Key AWS Services: EC2, S3, RDS, VPC, CloudWatch</a:t>
            </a:r>
            <a:endParaRPr lang="en-US" sz="1750" dirty="0"/>
          </a:p>
        </p:txBody>
      </p:sp>
      <p:sp>
        <p:nvSpPr>
          <p:cNvPr id="4" name="Text 2"/>
          <p:cNvSpPr/>
          <p:nvPr/>
        </p:nvSpPr>
        <p:spPr>
          <a:xfrm>
            <a:off x="793790" y="363009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Website Architecture Overview</a:t>
            </a:r>
            <a:endParaRPr lang="en-US" sz="1750" dirty="0"/>
          </a:p>
        </p:txBody>
      </p:sp>
      <p:sp>
        <p:nvSpPr>
          <p:cNvPr id="5" name="Text 3"/>
          <p:cNvSpPr/>
          <p:nvPr/>
        </p:nvSpPr>
        <p:spPr>
          <a:xfrm>
            <a:off x="793790" y="40722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Setting Up  EC2 Instance</a:t>
            </a:r>
            <a:endParaRPr lang="en-US" sz="1750" dirty="0"/>
          </a:p>
        </p:txBody>
      </p:sp>
      <p:sp>
        <p:nvSpPr>
          <p:cNvPr id="6" name="Text 4"/>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Database Configuration with RDS</a:t>
            </a:r>
            <a:endParaRPr lang="en-US" sz="1750" dirty="0"/>
          </a:p>
        </p:txBody>
      </p:sp>
      <p:sp>
        <p:nvSpPr>
          <p:cNvPr id="7" name="Text 5"/>
          <p:cNvSpPr/>
          <p:nvPr/>
        </p:nvSpPr>
        <p:spPr>
          <a:xfrm>
            <a:off x="793790" y="49566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Content Storage with S3</a:t>
            </a:r>
            <a:endParaRPr lang="en-US" sz="1750" dirty="0"/>
          </a:p>
        </p:txBody>
      </p:sp>
      <p:sp>
        <p:nvSpPr>
          <p:cNvPr id="8" name="Text 6"/>
          <p:cNvSpPr/>
          <p:nvPr/>
        </p:nvSpPr>
        <p:spPr>
          <a:xfrm>
            <a:off x="793790" y="539888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Networking with VPC</a:t>
            </a:r>
            <a:endParaRPr lang="en-US" sz="1750" dirty="0"/>
          </a:p>
        </p:txBody>
      </p:sp>
      <p:sp>
        <p:nvSpPr>
          <p:cNvPr id="9" name="Text 7"/>
          <p:cNvSpPr/>
          <p:nvPr/>
        </p:nvSpPr>
        <p:spPr>
          <a:xfrm>
            <a:off x="793790" y="584108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Monitoring with CloudWatch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9875044" cy="708779"/>
          </a:xfrm>
          <a:prstGeom prst="rect">
            <a:avLst/>
          </a:prstGeom>
          <a:noFill/>
          <a:ln/>
        </p:spPr>
        <p:txBody>
          <a:bodyPr wrap="none" lIns="0" tIns="0" rIns="0" bIns="0" rtlCol="0" anchor="t"/>
          <a:lstStyle/>
          <a:p>
            <a:pPr marL="0" indent="0" algn="l">
              <a:lnSpc>
                <a:spcPts val="5550"/>
              </a:lnSpc>
              <a:buNone/>
            </a:pPr>
            <a:r>
              <a:rPr lang="en-US" sz="4800" b="1" dirty="0">
                <a:solidFill>
                  <a:srgbClr val="006747"/>
                </a:solidFill>
                <a:latin typeface="Noto Serif SC Bold" pitchFamily="34" charset="0"/>
                <a:ea typeface="Noto Serif SC Bold" pitchFamily="34" charset="-122"/>
                <a:cs typeface="Noto Serif SC Bold" pitchFamily="34" charset="-120"/>
              </a:rPr>
              <a:t>Why AWS for Our Student Project?</a:t>
            </a:r>
            <a:endParaRPr lang="en-US" sz="4800" dirty="0"/>
          </a:p>
        </p:txBody>
      </p:sp>
      <p:sp>
        <p:nvSpPr>
          <p:cNvPr id="3" name="Text 1"/>
          <p:cNvSpPr/>
          <p:nvPr/>
        </p:nvSpPr>
        <p:spPr>
          <a:xfrm>
            <a:off x="781527" y="360470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Scalability</a:t>
            </a:r>
            <a:endParaRPr lang="en-US" sz="2200" dirty="0"/>
          </a:p>
        </p:txBody>
      </p:sp>
      <p:sp>
        <p:nvSpPr>
          <p:cNvPr id="4" name="Text 2"/>
          <p:cNvSpPr/>
          <p:nvPr/>
        </p:nvSpPr>
        <p:spPr>
          <a:xfrm>
            <a:off x="793790" y="4215408"/>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Easily adjust resources as our website grows, without upfront hardware investments.</a:t>
            </a:r>
            <a:endParaRPr lang="en-US" sz="1750" dirty="0"/>
          </a:p>
        </p:txBody>
      </p:sp>
      <p:sp>
        <p:nvSpPr>
          <p:cNvPr id="5" name="Text 3"/>
          <p:cNvSpPr/>
          <p:nvPr/>
        </p:nvSpPr>
        <p:spPr>
          <a:xfrm>
            <a:off x="4200406" y="3634264"/>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Cost-Effectiveness</a:t>
            </a:r>
            <a:endParaRPr lang="en-US" sz="2200" dirty="0"/>
          </a:p>
        </p:txBody>
      </p:sp>
      <p:sp>
        <p:nvSpPr>
          <p:cNvPr id="6" name="Text 4"/>
          <p:cNvSpPr/>
          <p:nvPr/>
        </p:nvSpPr>
        <p:spPr>
          <a:xfrm>
            <a:off x="4200406" y="4215408"/>
            <a:ext cx="2845594" cy="1088708"/>
          </a:xfrm>
          <a:prstGeom prst="rect">
            <a:avLst/>
          </a:prstGeom>
          <a:noFill/>
          <a:ln/>
        </p:spPr>
        <p:txBody>
          <a:bodyPr wrap="square" lIns="0" tIns="0" rIns="0" bIns="0" rtlCol="0" anchor="t"/>
          <a:lstStyle/>
          <a:p>
            <a:pPr marL="0" indent="0" algn="just">
              <a:lnSpc>
                <a:spcPts val="2850"/>
              </a:lnSpc>
              <a:buNone/>
            </a:pPr>
            <a:r>
              <a:rPr lang="en-US" sz="1750" dirty="0">
                <a:solidFill>
                  <a:srgbClr val="4B4A4A"/>
                </a:solidFill>
                <a:latin typeface="Geist" pitchFamily="34" charset="0"/>
                <a:ea typeface="Geist" pitchFamily="34" charset="-122"/>
                <a:cs typeface="Geist" pitchFamily="34" charset="-120"/>
              </a:rPr>
              <a:t>Pay-as-you-go model and AWS Free Tier make it ideal for student projects.</a:t>
            </a:r>
            <a:endParaRPr lang="en-US" sz="1750" dirty="0"/>
          </a:p>
        </p:txBody>
      </p:sp>
      <p:sp>
        <p:nvSpPr>
          <p:cNvPr id="7" name="Text 5"/>
          <p:cNvSpPr/>
          <p:nvPr/>
        </p:nvSpPr>
        <p:spPr>
          <a:xfrm>
            <a:off x="7607022"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Global Reach</a:t>
            </a:r>
            <a:endParaRPr lang="en-US" sz="2200" dirty="0"/>
          </a:p>
        </p:txBody>
      </p:sp>
      <p:sp>
        <p:nvSpPr>
          <p:cNvPr id="8" name="Text 6"/>
          <p:cNvSpPr/>
          <p:nvPr/>
        </p:nvSpPr>
        <p:spPr>
          <a:xfrm>
            <a:off x="7607022" y="4215408"/>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4B4A4A"/>
                </a:solidFill>
                <a:latin typeface="Geist" pitchFamily="34" charset="0"/>
                <a:ea typeface="Geist" pitchFamily="34" charset="-122"/>
                <a:cs typeface="Geist" pitchFamily="34" charset="-120"/>
              </a:rPr>
              <a:t>Deploy our website closer to our users for better performance.</a:t>
            </a:r>
            <a:endParaRPr lang="en-US" sz="1750" dirty="0"/>
          </a:p>
        </p:txBody>
      </p:sp>
      <p:sp>
        <p:nvSpPr>
          <p:cNvPr id="9" name="Text 7"/>
          <p:cNvSpPr/>
          <p:nvPr/>
        </p:nvSpPr>
        <p:spPr>
          <a:xfrm>
            <a:off x="11013638"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Rich Feature Set</a:t>
            </a:r>
            <a:endParaRPr lang="en-US" sz="2200" dirty="0"/>
          </a:p>
        </p:txBody>
      </p:sp>
      <p:sp>
        <p:nvSpPr>
          <p:cNvPr id="10" name="Text 8"/>
          <p:cNvSpPr/>
          <p:nvPr/>
        </p:nvSpPr>
        <p:spPr>
          <a:xfrm>
            <a:off x="11013638" y="4215408"/>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4B4A4A"/>
                </a:solidFill>
                <a:latin typeface="Geist" pitchFamily="34" charset="0"/>
                <a:ea typeface="Geist" pitchFamily="34" charset="-122"/>
                <a:cs typeface="Geist" pitchFamily="34" charset="-120"/>
              </a:rPr>
              <a:t>Access a vast array of services beyond basic hosting, enhancing functionality.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01911"/>
            <a:ext cx="12576691"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Core AWS Services for Hosting This Website</a:t>
            </a:r>
            <a:endParaRPr lang="en-US" sz="4450" dirty="0"/>
          </a:p>
        </p:txBody>
      </p:sp>
      <p:pic>
        <p:nvPicPr>
          <p:cNvPr id="3" name="Image 0" descr="preencoded.png"/>
          <p:cNvPicPr>
            <a:picLocks noChangeAspect="1"/>
          </p:cNvPicPr>
          <p:nvPr/>
        </p:nvPicPr>
        <p:blipFill>
          <a:blip r:embed="rId3"/>
          <a:stretch>
            <a:fillRect/>
          </a:stretch>
        </p:blipFill>
        <p:spPr>
          <a:xfrm>
            <a:off x="793790" y="2164318"/>
            <a:ext cx="566976" cy="566976"/>
          </a:xfrm>
          <a:prstGeom prst="rect">
            <a:avLst/>
          </a:prstGeom>
        </p:spPr>
      </p:pic>
      <p:sp>
        <p:nvSpPr>
          <p:cNvPr id="4" name="Text 1"/>
          <p:cNvSpPr/>
          <p:nvPr/>
        </p:nvSpPr>
        <p:spPr>
          <a:xfrm>
            <a:off x="793790" y="30147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EC2 (Compute)</a:t>
            </a:r>
            <a:endParaRPr lang="en-US" sz="2200" dirty="0"/>
          </a:p>
        </p:txBody>
      </p:sp>
      <p:sp>
        <p:nvSpPr>
          <p:cNvPr id="5" name="Text 2"/>
          <p:cNvSpPr/>
          <p:nvPr/>
        </p:nvSpPr>
        <p:spPr>
          <a:xfrm>
            <a:off x="793790" y="3505200"/>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Our virtual server for running the website's application code.(ubuntu)and connecting to the Database</a:t>
            </a:r>
            <a:endParaRPr lang="en-US" sz="1750" dirty="0"/>
          </a:p>
        </p:txBody>
      </p:sp>
      <p:pic>
        <p:nvPicPr>
          <p:cNvPr id="6" name="Image 1" descr="preencoded.png"/>
          <p:cNvPicPr>
            <a:picLocks noChangeAspect="1"/>
          </p:cNvPicPr>
          <p:nvPr/>
        </p:nvPicPr>
        <p:blipFill>
          <a:blip r:embed="rId4"/>
          <a:stretch>
            <a:fillRect/>
          </a:stretch>
        </p:blipFill>
        <p:spPr>
          <a:xfrm>
            <a:off x="5235893" y="2164318"/>
            <a:ext cx="566976" cy="566976"/>
          </a:xfrm>
          <a:prstGeom prst="rect">
            <a:avLst/>
          </a:prstGeom>
        </p:spPr>
      </p:pic>
      <p:sp>
        <p:nvSpPr>
          <p:cNvPr id="7" name="Text 3"/>
          <p:cNvSpPr/>
          <p:nvPr/>
        </p:nvSpPr>
        <p:spPr>
          <a:xfrm>
            <a:off x="5235893" y="30147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RDS (Database)</a:t>
            </a:r>
            <a:endParaRPr lang="en-US" sz="2200" dirty="0"/>
          </a:p>
        </p:txBody>
      </p:sp>
      <p:sp>
        <p:nvSpPr>
          <p:cNvPr id="8" name="Text 4"/>
          <p:cNvSpPr/>
          <p:nvPr/>
        </p:nvSpPr>
        <p:spPr>
          <a:xfrm>
            <a:off x="5235893" y="3505200"/>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Managed relational database service for storing user credentials. Data bases are used to store user details like email, password..</a:t>
            </a:r>
            <a:endParaRPr lang="en-US" sz="1750" dirty="0"/>
          </a:p>
        </p:txBody>
      </p:sp>
      <p:pic>
        <p:nvPicPr>
          <p:cNvPr id="9" name="Image 2" descr="preencoded.png"/>
          <p:cNvPicPr>
            <a:picLocks noChangeAspect="1"/>
          </p:cNvPicPr>
          <p:nvPr/>
        </p:nvPicPr>
        <p:blipFill>
          <a:blip r:embed="rId5"/>
          <a:stretch>
            <a:fillRect/>
          </a:stretch>
        </p:blipFill>
        <p:spPr>
          <a:xfrm>
            <a:off x="9677995" y="2164318"/>
            <a:ext cx="566976" cy="566976"/>
          </a:xfrm>
          <a:prstGeom prst="rect">
            <a:avLst/>
          </a:prstGeom>
        </p:spPr>
      </p:pic>
      <p:sp>
        <p:nvSpPr>
          <p:cNvPr id="10" name="Text 5"/>
          <p:cNvSpPr/>
          <p:nvPr/>
        </p:nvSpPr>
        <p:spPr>
          <a:xfrm>
            <a:off x="9677995" y="30147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S3 (Storage)</a:t>
            </a:r>
            <a:endParaRPr lang="en-US" sz="2200" dirty="0"/>
          </a:p>
        </p:txBody>
      </p:sp>
      <p:sp>
        <p:nvSpPr>
          <p:cNvPr id="11" name="Text 6"/>
          <p:cNvSpPr/>
          <p:nvPr/>
        </p:nvSpPr>
        <p:spPr>
          <a:xfrm>
            <a:off x="9677995" y="3505200"/>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Scalable object storage for static files like images and CSS, JS, HTML and PDF files.</a:t>
            </a:r>
            <a:endParaRPr lang="en-US" sz="1750" dirty="0"/>
          </a:p>
        </p:txBody>
      </p:sp>
      <p:pic>
        <p:nvPicPr>
          <p:cNvPr id="12" name="Image 3" descr="preencoded.png"/>
          <p:cNvPicPr>
            <a:picLocks noChangeAspect="1"/>
          </p:cNvPicPr>
          <p:nvPr/>
        </p:nvPicPr>
        <p:blipFill>
          <a:blip r:embed="rId6"/>
          <a:stretch>
            <a:fillRect/>
          </a:stretch>
        </p:blipFill>
        <p:spPr>
          <a:xfrm>
            <a:off x="793790" y="5160883"/>
            <a:ext cx="566976" cy="566976"/>
          </a:xfrm>
          <a:prstGeom prst="rect">
            <a:avLst/>
          </a:prstGeom>
        </p:spPr>
      </p:pic>
      <p:sp>
        <p:nvSpPr>
          <p:cNvPr id="13" name="Text 7"/>
          <p:cNvSpPr/>
          <p:nvPr/>
        </p:nvSpPr>
        <p:spPr>
          <a:xfrm>
            <a:off x="793790" y="60113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VPC (Networking)</a:t>
            </a:r>
            <a:endParaRPr lang="en-US" sz="2200" dirty="0"/>
          </a:p>
        </p:txBody>
      </p:sp>
      <p:sp>
        <p:nvSpPr>
          <p:cNvPr id="14" name="Text 8"/>
          <p:cNvSpPr/>
          <p:nvPr/>
        </p:nvSpPr>
        <p:spPr>
          <a:xfrm>
            <a:off x="800010" y="650798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Your isolated virtual network in the AWS cloud. For private and secure connection.</a:t>
            </a:r>
            <a:endParaRPr lang="en-US" sz="1750" dirty="0"/>
          </a:p>
        </p:txBody>
      </p:sp>
      <p:pic>
        <p:nvPicPr>
          <p:cNvPr id="15" name="Image 4" descr="preencoded.png"/>
          <p:cNvPicPr>
            <a:picLocks noChangeAspect="1"/>
          </p:cNvPicPr>
          <p:nvPr/>
        </p:nvPicPr>
        <p:blipFill>
          <a:blip r:embed="rId7"/>
          <a:stretch>
            <a:fillRect/>
          </a:stretch>
        </p:blipFill>
        <p:spPr>
          <a:xfrm>
            <a:off x="5235893" y="5160883"/>
            <a:ext cx="566976" cy="566976"/>
          </a:xfrm>
          <a:prstGeom prst="rect">
            <a:avLst/>
          </a:prstGeom>
        </p:spPr>
      </p:pic>
      <p:sp>
        <p:nvSpPr>
          <p:cNvPr id="16" name="Text 9"/>
          <p:cNvSpPr/>
          <p:nvPr/>
        </p:nvSpPr>
        <p:spPr>
          <a:xfrm>
            <a:off x="5235893" y="6011347"/>
            <a:ext cx="3682484"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CloudWatch (Monitoring)</a:t>
            </a:r>
            <a:endParaRPr lang="en-US" sz="2200" dirty="0"/>
          </a:p>
        </p:txBody>
      </p:sp>
      <p:sp>
        <p:nvSpPr>
          <p:cNvPr id="17" name="Text 10"/>
          <p:cNvSpPr/>
          <p:nvPr/>
        </p:nvSpPr>
        <p:spPr>
          <a:xfrm>
            <a:off x="5235893" y="650176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Observability for our resources and applications. To manage the server and increase Efficiency.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167674" y="-12188"/>
            <a:ext cx="10381861" cy="8898738"/>
          </a:xfrm>
          <a:prstGeom prst="rect">
            <a:avLst/>
          </a:prstGeom>
        </p:spPr>
      </p:pic>
      <p:sp>
        <p:nvSpPr>
          <p:cNvPr id="4" name="Text 0"/>
          <p:cNvSpPr/>
          <p:nvPr/>
        </p:nvSpPr>
        <p:spPr>
          <a:xfrm>
            <a:off x="501431" y="2270450"/>
            <a:ext cx="3898821" cy="926840"/>
          </a:xfrm>
          <a:prstGeom prst="rect">
            <a:avLst/>
          </a:prstGeom>
          <a:noFill/>
          <a:ln/>
        </p:spPr>
        <p:txBody>
          <a:bodyPr wrap="square" lIns="0" tIns="0" rIns="0" bIns="0" rtlCol="0" anchor="t"/>
          <a:lstStyle/>
          <a:p>
            <a:pPr marL="0" indent="0" algn="l">
              <a:lnSpc>
                <a:spcPts val="3300"/>
              </a:lnSpc>
              <a:buNone/>
            </a:pPr>
            <a:r>
              <a:rPr lang="en-US" sz="2650" b="1" dirty="0">
                <a:solidFill>
                  <a:srgbClr val="006747"/>
                </a:solidFill>
                <a:latin typeface="Noto Serif SC Bold" pitchFamily="34" charset="0"/>
                <a:ea typeface="Noto Serif SC Bold" pitchFamily="34" charset="-122"/>
                <a:cs typeface="Noto Serif SC Bold" pitchFamily="34" charset="-120"/>
              </a:rPr>
              <a:t>Website Architecture Overview</a:t>
            </a:r>
            <a:endParaRPr lang="en-US" sz="2650" dirty="0"/>
          </a:p>
        </p:txBody>
      </p:sp>
      <p:sp>
        <p:nvSpPr>
          <p:cNvPr id="5" name="Text 1"/>
          <p:cNvSpPr/>
          <p:nvPr/>
        </p:nvSpPr>
        <p:spPr>
          <a:xfrm>
            <a:off x="501430" y="3348474"/>
            <a:ext cx="3898821" cy="217741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Our medicine description website will use EC2 as the web server, RDS for the database storing user data, and S3 for static assets. VPC provides a secure network, and CloudWatch monitors performance.</a:t>
            </a:r>
            <a:endParaRPr lang="en-US" sz="1750" dirty="0"/>
          </a:p>
        </p:txBody>
      </p:sp>
      <p:pic>
        <p:nvPicPr>
          <p:cNvPr id="7" name="Picture 6">
            <a:extLst>
              <a:ext uri="{FF2B5EF4-FFF2-40B4-BE49-F238E27FC236}">
                <a16:creationId xmlns:a16="http://schemas.microsoft.com/office/drawing/2014/main" id="{D6CA8588-984C-65C7-F7A1-57090CA96F10}"/>
              </a:ext>
            </a:extLst>
          </p:cNvPr>
          <p:cNvPicPr>
            <a:picLocks noChangeAspect="1"/>
          </p:cNvPicPr>
          <p:nvPr/>
        </p:nvPicPr>
        <p:blipFill>
          <a:blip r:embed="rId4"/>
          <a:stretch>
            <a:fillRect/>
          </a:stretch>
        </p:blipFill>
        <p:spPr>
          <a:xfrm>
            <a:off x="5400184" y="771330"/>
            <a:ext cx="8912024" cy="57289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60069"/>
            <a:ext cx="8375452"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Setting Up Your EC2 Instance</a:t>
            </a:r>
            <a:endParaRPr lang="en-US" sz="4450" dirty="0"/>
          </a:p>
        </p:txBody>
      </p:sp>
      <p:sp>
        <p:nvSpPr>
          <p:cNvPr id="3" name="Shape 1"/>
          <p:cNvSpPr/>
          <p:nvPr/>
        </p:nvSpPr>
        <p:spPr>
          <a:xfrm>
            <a:off x="692834" y="1740055"/>
            <a:ext cx="6407944" cy="121920"/>
          </a:xfrm>
          <a:prstGeom prst="roundRect">
            <a:avLst>
              <a:gd name="adj" fmla="val 167442"/>
            </a:avLst>
          </a:prstGeom>
          <a:solidFill>
            <a:srgbClr val="006747"/>
          </a:solidFill>
          <a:ln/>
        </p:spPr>
      </p:sp>
      <p:sp>
        <p:nvSpPr>
          <p:cNvPr id="4" name="Shape 2"/>
          <p:cNvSpPr/>
          <p:nvPr/>
        </p:nvSpPr>
        <p:spPr>
          <a:xfrm>
            <a:off x="3556339" y="1432627"/>
            <a:ext cx="680442" cy="680442"/>
          </a:xfrm>
          <a:prstGeom prst="roundRect">
            <a:avLst>
              <a:gd name="adj" fmla="val 134383"/>
            </a:avLst>
          </a:prstGeom>
          <a:solidFill>
            <a:srgbClr val="006747"/>
          </a:solidFill>
          <a:ln/>
        </p:spPr>
      </p:sp>
      <p:sp>
        <p:nvSpPr>
          <p:cNvPr id="5" name="Text 3"/>
          <p:cNvSpPr/>
          <p:nvPr/>
        </p:nvSpPr>
        <p:spPr>
          <a:xfrm>
            <a:off x="3811908" y="1561860"/>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Noto Serif SC Bold" pitchFamily="34" charset="0"/>
                <a:ea typeface="Noto Serif SC Bold" pitchFamily="34" charset="-122"/>
                <a:cs typeface="Noto Serif SC Bold" pitchFamily="34" charset="-120"/>
              </a:rPr>
              <a:t>1</a:t>
            </a:r>
            <a:endParaRPr lang="en-US" sz="2100" dirty="0"/>
          </a:p>
        </p:txBody>
      </p:sp>
      <p:sp>
        <p:nvSpPr>
          <p:cNvPr id="6" name="Text 4"/>
          <p:cNvSpPr/>
          <p:nvPr/>
        </p:nvSpPr>
        <p:spPr>
          <a:xfrm>
            <a:off x="1061325" y="224230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Choose AMI</a:t>
            </a:r>
            <a:endParaRPr lang="en-US" sz="2200" dirty="0"/>
          </a:p>
        </p:txBody>
      </p:sp>
      <p:sp>
        <p:nvSpPr>
          <p:cNvPr id="7" name="Text 5"/>
          <p:cNvSpPr/>
          <p:nvPr/>
        </p:nvSpPr>
        <p:spPr>
          <a:xfrm>
            <a:off x="1061325" y="269581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Select an Amazon Machine Image (e.g., Ubuntu) as our operating system template.</a:t>
            </a:r>
            <a:endParaRPr lang="en-US" sz="1750" dirty="0"/>
          </a:p>
        </p:txBody>
      </p:sp>
      <p:sp>
        <p:nvSpPr>
          <p:cNvPr id="8" name="Shape 6"/>
          <p:cNvSpPr/>
          <p:nvPr/>
        </p:nvSpPr>
        <p:spPr>
          <a:xfrm>
            <a:off x="7483048" y="1744384"/>
            <a:ext cx="6408063" cy="121920"/>
          </a:xfrm>
          <a:prstGeom prst="roundRect">
            <a:avLst>
              <a:gd name="adj" fmla="val 167442"/>
            </a:avLst>
          </a:prstGeom>
          <a:solidFill>
            <a:srgbClr val="006747"/>
          </a:solidFill>
          <a:ln/>
        </p:spPr>
      </p:sp>
      <p:sp>
        <p:nvSpPr>
          <p:cNvPr id="9" name="Shape 7"/>
          <p:cNvSpPr/>
          <p:nvPr/>
        </p:nvSpPr>
        <p:spPr>
          <a:xfrm>
            <a:off x="10428327" y="1412494"/>
            <a:ext cx="680442" cy="680442"/>
          </a:xfrm>
          <a:prstGeom prst="roundRect">
            <a:avLst>
              <a:gd name="adj" fmla="val 134383"/>
            </a:avLst>
          </a:prstGeom>
          <a:solidFill>
            <a:srgbClr val="006747"/>
          </a:solidFill>
          <a:ln/>
        </p:spPr>
      </p:sp>
      <p:sp>
        <p:nvSpPr>
          <p:cNvPr id="10" name="Text 8"/>
          <p:cNvSpPr/>
          <p:nvPr/>
        </p:nvSpPr>
        <p:spPr>
          <a:xfrm>
            <a:off x="10667398" y="1485950"/>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Noto Serif SC Bold" pitchFamily="34" charset="0"/>
                <a:ea typeface="Noto Serif SC Bold" pitchFamily="34" charset="-122"/>
                <a:cs typeface="Noto Serif SC Bold" pitchFamily="34" charset="-120"/>
              </a:rPr>
              <a:t>2</a:t>
            </a:r>
            <a:endParaRPr lang="en-US" sz="2100" dirty="0"/>
          </a:p>
        </p:txBody>
      </p:sp>
      <p:sp>
        <p:nvSpPr>
          <p:cNvPr id="11" name="Text 9"/>
          <p:cNvSpPr/>
          <p:nvPr/>
        </p:nvSpPr>
        <p:spPr>
          <a:xfrm>
            <a:off x="7685842" y="21355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Instance Type</a:t>
            </a:r>
            <a:endParaRPr lang="en-US" sz="2200" dirty="0"/>
          </a:p>
        </p:txBody>
      </p:sp>
      <p:sp>
        <p:nvSpPr>
          <p:cNvPr id="12" name="Text 10"/>
          <p:cNvSpPr/>
          <p:nvPr/>
        </p:nvSpPr>
        <p:spPr>
          <a:xfrm>
            <a:off x="7663883" y="269152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For a student project, a t3.micro (Free Tier eligible) is usually sufficient.</a:t>
            </a:r>
            <a:endParaRPr lang="en-US" sz="1750" dirty="0"/>
          </a:p>
        </p:txBody>
      </p:sp>
      <p:sp>
        <p:nvSpPr>
          <p:cNvPr id="13" name="Shape 11"/>
          <p:cNvSpPr/>
          <p:nvPr/>
        </p:nvSpPr>
        <p:spPr>
          <a:xfrm>
            <a:off x="692834" y="3812266"/>
            <a:ext cx="6407944" cy="121920"/>
          </a:xfrm>
          <a:prstGeom prst="roundRect">
            <a:avLst>
              <a:gd name="adj" fmla="val 167442"/>
            </a:avLst>
          </a:prstGeom>
          <a:solidFill>
            <a:srgbClr val="006747"/>
          </a:solidFill>
          <a:ln/>
        </p:spPr>
      </p:sp>
      <p:sp>
        <p:nvSpPr>
          <p:cNvPr id="14" name="Shape 12"/>
          <p:cNvSpPr/>
          <p:nvPr/>
        </p:nvSpPr>
        <p:spPr>
          <a:xfrm>
            <a:off x="3556339" y="3593965"/>
            <a:ext cx="680442" cy="680442"/>
          </a:xfrm>
          <a:prstGeom prst="roundRect">
            <a:avLst>
              <a:gd name="adj" fmla="val 134383"/>
            </a:avLst>
          </a:prstGeom>
          <a:solidFill>
            <a:srgbClr val="006747"/>
          </a:solidFill>
          <a:ln/>
        </p:spPr>
      </p:sp>
      <p:sp>
        <p:nvSpPr>
          <p:cNvPr id="15" name="Text 13"/>
          <p:cNvSpPr/>
          <p:nvPr/>
        </p:nvSpPr>
        <p:spPr>
          <a:xfrm>
            <a:off x="3818972" y="3703797"/>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Noto Serif SC Bold" pitchFamily="34" charset="0"/>
                <a:ea typeface="Noto Serif SC Bold" pitchFamily="34" charset="-122"/>
                <a:cs typeface="Noto Serif SC Bold" pitchFamily="34" charset="-120"/>
              </a:rPr>
              <a:t>3</a:t>
            </a:r>
            <a:endParaRPr lang="en-US" sz="2100" dirty="0"/>
          </a:p>
        </p:txBody>
      </p:sp>
      <p:sp>
        <p:nvSpPr>
          <p:cNvPr id="16" name="Text 14"/>
          <p:cNvSpPr/>
          <p:nvPr/>
        </p:nvSpPr>
        <p:spPr>
          <a:xfrm>
            <a:off x="1051084" y="43340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Key Pair</a:t>
            </a:r>
            <a:endParaRPr lang="en-US" sz="2200" dirty="0"/>
          </a:p>
        </p:txBody>
      </p:sp>
      <p:sp>
        <p:nvSpPr>
          <p:cNvPr id="17" name="Text 15"/>
          <p:cNvSpPr/>
          <p:nvPr/>
        </p:nvSpPr>
        <p:spPr>
          <a:xfrm>
            <a:off x="1051084" y="4816761"/>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Used "Vockey" keypair provided by AWS..</a:t>
            </a:r>
            <a:endParaRPr lang="en-US" sz="1750" dirty="0"/>
          </a:p>
        </p:txBody>
      </p:sp>
      <p:sp>
        <p:nvSpPr>
          <p:cNvPr id="18" name="Shape 16"/>
          <p:cNvSpPr/>
          <p:nvPr/>
        </p:nvSpPr>
        <p:spPr>
          <a:xfrm>
            <a:off x="7463366" y="3795958"/>
            <a:ext cx="6408063" cy="121920"/>
          </a:xfrm>
          <a:prstGeom prst="roundRect">
            <a:avLst>
              <a:gd name="adj" fmla="val 167442"/>
            </a:avLst>
          </a:prstGeom>
          <a:solidFill>
            <a:srgbClr val="006747"/>
          </a:solidFill>
          <a:ln/>
        </p:spPr>
      </p:sp>
      <p:sp>
        <p:nvSpPr>
          <p:cNvPr id="19" name="Shape 17"/>
          <p:cNvSpPr/>
          <p:nvPr/>
        </p:nvSpPr>
        <p:spPr>
          <a:xfrm>
            <a:off x="10428327" y="3566558"/>
            <a:ext cx="680442" cy="680442"/>
          </a:xfrm>
          <a:prstGeom prst="roundRect">
            <a:avLst>
              <a:gd name="adj" fmla="val 134383"/>
            </a:avLst>
          </a:prstGeom>
          <a:solidFill>
            <a:srgbClr val="006747"/>
          </a:solidFill>
          <a:ln/>
        </p:spPr>
      </p:sp>
      <p:sp>
        <p:nvSpPr>
          <p:cNvPr id="20" name="Text 18"/>
          <p:cNvSpPr/>
          <p:nvPr/>
        </p:nvSpPr>
        <p:spPr>
          <a:xfrm>
            <a:off x="10687080" y="3643385"/>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Noto Serif SC Bold" pitchFamily="34" charset="0"/>
                <a:ea typeface="Noto Serif SC Bold" pitchFamily="34" charset="-122"/>
                <a:cs typeface="Noto Serif SC Bold" pitchFamily="34" charset="-120"/>
              </a:rPr>
              <a:t>4</a:t>
            </a:r>
            <a:endParaRPr lang="en-US" sz="2100" dirty="0"/>
          </a:p>
        </p:txBody>
      </p:sp>
      <p:sp>
        <p:nvSpPr>
          <p:cNvPr id="21" name="Text 19"/>
          <p:cNvSpPr/>
          <p:nvPr/>
        </p:nvSpPr>
        <p:spPr>
          <a:xfrm>
            <a:off x="7564516" y="42596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Security Group</a:t>
            </a:r>
            <a:endParaRPr lang="en-US" sz="2200" dirty="0"/>
          </a:p>
        </p:txBody>
      </p:sp>
      <p:sp>
        <p:nvSpPr>
          <p:cNvPr id="22" name="Text 20"/>
          <p:cNvSpPr/>
          <p:nvPr/>
        </p:nvSpPr>
        <p:spPr>
          <a:xfrm>
            <a:off x="7564516" y="4585993"/>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Configure inbound rules to allow HTTP/HTTPS/SSH traffic (ports 80/443/22) and SQL/aroura (port 3306).</a:t>
            </a:r>
            <a:endParaRPr lang="en-US" sz="1750" dirty="0"/>
          </a:p>
        </p:txBody>
      </p:sp>
      <p:pic>
        <p:nvPicPr>
          <p:cNvPr id="23" name="Picture 22">
            <a:extLst>
              <a:ext uri="{FF2B5EF4-FFF2-40B4-BE49-F238E27FC236}">
                <a16:creationId xmlns:a16="http://schemas.microsoft.com/office/drawing/2014/main" id="{624B6D3B-4684-07A2-7BDE-25B3326E51E2}"/>
              </a:ext>
            </a:extLst>
          </p:cNvPr>
          <p:cNvPicPr>
            <a:picLocks noChangeAspect="1"/>
          </p:cNvPicPr>
          <p:nvPr/>
        </p:nvPicPr>
        <p:blipFill>
          <a:blip r:embed="rId3"/>
          <a:stretch>
            <a:fillRect/>
          </a:stretch>
        </p:blipFill>
        <p:spPr>
          <a:xfrm>
            <a:off x="692834" y="5645954"/>
            <a:ext cx="6407451" cy="121931"/>
          </a:xfrm>
          <a:prstGeom prst="rect">
            <a:avLst/>
          </a:prstGeom>
        </p:spPr>
      </p:pic>
      <p:pic>
        <p:nvPicPr>
          <p:cNvPr id="24" name="Picture 23">
            <a:extLst>
              <a:ext uri="{FF2B5EF4-FFF2-40B4-BE49-F238E27FC236}">
                <a16:creationId xmlns:a16="http://schemas.microsoft.com/office/drawing/2014/main" id="{A92CF984-6482-500F-97E6-FE6B33500D75}"/>
              </a:ext>
            </a:extLst>
          </p:cNvPr>
          <p:cNvPicPr>
            <a:picLocks noChangeAspect="1"/>
          </p:cNvPicPr>
          <p:nvPr/>
        </p:nvPicPr>
        <p:blipFill>
          <a:blip r:embed="rId4"/>
          <a:stretch>
            <a:fillRect/>
          </a:stretch>
        </p:blipFill>
        <p:spPr>
          <a:xfrm>
            <a:off x="3556339" y="5380612"/>
            <a:ext cx="682811" cy="682811"/>
          </a:xfrm>
          <a:prstGeom prst="rect">
            <a:avLst/>
          </a:prstGeom>
        </p:spPr>
      </p:pic>
      <p:sp>
        <p:nvSpPr>
          <p:cNvPr id="27" name="TextBox 26">
            <a:extLst>
              <a:ext uri="{FF2B5EF4-FFF2-40B4-BE49-F238E27FC236}">
                <a16:creationId xmlns:a16="http://schemas.microsoft.com/office/drawing/2014/main" id="{028F5B94-A066-EF06-BF46-561756E7C326}"/>
              </a:ext>
            </a:extLst>
          </p:cNvPr>
          <p:cNvSpPr txBox="1"/>
          <p:nvPr/>
        </p:nvSpPr>
        <p:spPr>
          <a:xfrm>
            <a:off x="3734844" y="5558617"/>
            <a:ext cx="323432" cy="373025"/>
          </a:xfrm>
          <a:prstGeom prst="rect">
            <a:avLst/>
          </a:prstGeom>
          <a:noFill/>
        </p:spPr>
        <p:txBody>
          <a:bodyPr wrap="square">
            <a:spAutoFit/>
          </a:bodyPr>
          <a:lstStyle/>
          <a:p>
            <a:r>
              <a:rPr lang="en-US" b="1" dirty="0">
                <a:solidFill>
                  <a:schemeClr val="bg1"/>
                </a:solidFill>
              </a:rPr>
              <a:t>5</a:t>
            </a:r>
            <a:endParaRPr lang="en-IN" b="1" dirty="0">
              <a:solidFill>
                <a:schemeClr val="bg1"/>
              </a:solidFill>
            </a:endParaRPr>
          </a:p>
        </p:txBody>
      </p:sp>
      <p:sp>
        <p:nvSpPr>
          <p:cNvPr id="31" name="TextBox 30">
            <a:extLst>
              <a:ext uri="{FF2B5EF4-FFF2-40B4-BE49-F238E27FC236}">
                <a16:creationId xmlns:a16="http://schemas.microsoft.com/office/drawing/2014/main" id="{EF6B5555-592A-CB0C-0E3E-DFFD65B83AAE}"/>
              </a:ext>
            </a:extLst>
          </p:cNvPr>
          <p:cNvSpPr txBox="1"/>
          <p:nvPr/>
        </p:nvSpPr>
        <p:spPr>
          <a:xfrm>
            <a:off x="899609" y="5950008"/>
            <a:ext cx="3044973" cy="1577355"/>
          </a:xfrm>
          <a:prstGeom prst="rect">
            <a:avLst/>
          </a:prstGeom>
          <a:noFill/>
        </p:spPr>
        <p:txBody>
          <a:bodyPr wrap="square" rtlCol="0">
            <a:spAutoFit/>
          </a:bodyPr>
          <a:lstStyle/>
          <a:p>
            <a:r>
              <a:rPr lang="en-US" sz="2200" b="1" dirty="0">
                <a:solidFill>
                  <a:schemeClr val="tx1">
                    <a:lumMod val="75000"/>
                    <a:lumOff val="25000"/>
                  </a:schemeClr>
                </a:solidFill>
              </a:rPr>
              <a:t>Choosing</a:t>
            </a:r>
            <a:r>
              <a:rPr lang="en-US" sz="2200" b="1" dirty="0"/>
              <a:t> </a:t>
            </a:r>
            <a:r>
              <a:rPr lang="en-US" sz="2200" b="1" dirty="0">
                <a:solidFill>
                  <a:schemeClr val="tx1">
                    <a:lumMod val="75000"/>
                    <a:lumOff val="25000"/>
                  </a:schemeClr>
                </a:solidFill>
              </a:rPr>
              <a:t>VPC</a:t>
            </a:r>
          </a:p>
          <a:p>
            <a:r>
              <a:rPr lang="en-US" sz="1750" dirty="0">
                <a:latin typeface="Geist" panose="020B0604020202020204" charset="0"/>
                <a:ea typeface="Geist" panose="020B0604020202020204" charset="0"/>
                <a:cs typeface="Geist" panose="020B0604020202020204" charset="0"/>
              </a:rPr>
              <a:t>Rather</a:t>
            </a:r>
            <a:r>
              <a:rPr lang="en-US" sz="1750" dirty="0"/>
              <a:t> </a:t>
            </a:r>
            <a:r>
              <a:rPr lang="en-US" sz="1750" dirty="0">
                <a:latin typeface="Geist" panose="020B0604020202020204" charset="0"/>
                <a:ea typeface="Geist" panose="020B0604020202020204" charset="0"/>
                <a:cs typeface="Geist" panose="020B0604020202020204" charset="0"/>
              </a:rPr>
              <a:t>than choosing a default VPC , we can use custom VPC </a:t>
            </a:r>
            <a:endParaRPr lang="en-IN" sz="1750" dirty="0">
              <a:latin typeface="Geist" panose="020B0604020202020204" charset="0"/>
              <a:ea typeface="Geist" panose="020B0604020202020204" charset="0"/>
              <a:cs typeface="Geist" panose="020B0604020202020204" charset="0"/>
            </a:endParaRPr>
          </a:p>
          <a:p>
            <a:endParaRPr lang="en-IN" sz="2200" b="1" dirty="0">
              <a:solidFill>
                <a:schemeClr val="tx1">
                  <a:lumMod val="75000"/>
                  <a:lumOff val="25000"/>
                </a:schemeClr>
              </a:solidFill>
            </a:endParaRPr>
          </a:p>
        </p:txBody>
      </p:sp>
      <p:pic>
        <p:nvPicPr>
          <p:cNvPr id="33" name="Picture 32">
            <a:extLst>
              <a:ext uri="{FF2B5EF4-FFF2-40B4-BE49-F238E27FC236}">
                <a16:creationId xmlns:a16="http://schemas.microsoft.com/office/drawing/2014/main" id="{E4F6E537-D5ED-4B57-5462-6DB20C1CD9FD}"/>
              </a:ext>
            </a:extLst>
          </p:cNvPr>
          <p:cNvPicPr>
            <a:picLocks noChangeAspect="1"/>
          </p:cNvPicPr>
          <p:nvPr/>
        </p:nvPicPr>
        <p:blipFill>
          <a:blip r:embed="rId5"/>
          <a:stretch>
            <a:fillRect/>
          </a:stretch>
        </p:blipFill>
        <p:spPr>
          <a:xfrm>
            <a:off x="7530115" y="5638109"/>
            <a:ext cx="6407451" cy="121931"/>
          </a:xfrm>
          <a:prstGeom prst="rect">
            <a:avLst/>
          </a:prstGeom>
        </p:spPr>
      </p:pic>
      <p:pic>
        <p:nvPicPr>
          <p:cNvPr id="34" name="Picture 33">
            <a:extLst>
              <a:ext uri="{FF2B5EF4-FFF2-40B4-BE49-F238E27FC236}">
                <a16:creationId xmlns:a16="http://schemas.microsoft.com/office/drawing/2014/main" id="{0F722F82-0F8E-DE88-EB07-19B37800CCBA}"/>
              </a:ext>
            </a:extLst>
          </p:cNvPr>
          <p:cNvPicPr>
            <a:picLocks noChangeAspect="1"/>
          </p:cNvPicPr>
          <p:nvPr/>
        </p:nvPicPr>
        <p:blipFill>
          <a:blip r:embed="rId6"/>
          <a:stretch>
            <a:fillRect/>
          </a:stretch>
        </p:blipFill>
        <p:spPr>
          <a:xfrm>
            <a:off x="10465128" y="5335141"/>
            <a:ext cx="676715" cy="682811"/>
          </a:xfrm>
          <a:prstGeom prst="rect">
            <a:avLst/>
          </a:prstGeom>
        </p:spPr>
      </p:pic>
      <p:sp>
        <p:nvSpPr>
          <p:cNvPr id="35" name="TextBox 34">
            <a:extLst>
              <a:ext uri="{FF2B5EF4-FFF2-40B4-BE49-F238E27FC236}">
                <a16:creationId xmlns:a16="http://schemas.microsoft.com/office/drawing/2014/main" id="{8C17362B-F532-305F-72F0-B9824A9A733C}"/>
              </a:ext>
            </a:extLst>
          </p:cNvPr>
          <p:cNvSpPr txBox="1"/>
          <p:nvPr/>
        </p:nvSpPr>
        <p:spPr>
          <a:xfrm>
            <a:off x="10640995" y="5491880"/>
            <a:ext cx="298580" cy="369332"/>
          </a:xfrm>
          <a:prstGeom prst="rect">
            <a:avLst/>
          </a:prstGeom>
          <a:noFill/>
        </p:spPr>
        <p:txBody>
          <a:bodyPr wrap="square" rtlCol="0">
            <a:spAutoFit/>
          </a:bodyPr>
          <a:lstStyle/>
          <a:p>
            <a:r>
              <a:rPr lang="en-US" b="1" dirty="0">
                <a:solidFill>
                  <a:schemeClr val="bg1">
                    <a:lumMod val="95000"/>
                  </a:schemeClr>
                </a:solidFill>
              </a:rPr>
              <a:t>6</a:t>
            </a:r>
            <a:endParaRPr lang="en-IN" b="1" dirty="0">
              <a:solidFill>
                <a:schemeClr val="bg1">
                  <a:lumMod val="95000"/>
                </a:schemeClr>
              </a:solidFill>
            </a:endParaRPr>
          </a:p>
        </p:txBody>
      </p:sp>
      <p:sp>
        <p:nvSpPr>
          <p:cNvPr id="36" name="TextBox 35">
            <a:extLst>
              <a:ext uri="{FF2B5EF4-FFF2-40B4-BE49-F238E27FC236}">
                <a16:creationId xmlns:a16="http://schemas.microsoft.com/office/drawing/2014/main" id="{ABD07CAA-2BB5-6E29-D550-938F400C7C3D}"/>
              </a:ext>
            </a:extLst>
          </p:cNvPr>
          <p:cNvSpPr txBox="1"/>
          <p:nvPr/>
        </p:nvSpPr>
        <p:spPr>
          <a:xfrm>
            <a:off x="7530115" y="5870907"/>
            <a:ext cx="2861135" cy="430887"/>
          </a:xfrm>
          <a:prstGeom prst="rect">
            <a:avLst/>
          </a:prstGeom>
          <a:noFill/>
        </p:spPr>
        <p:txBody>
          <a:bodyPr wrap="square" rtlCol="0">
            <a:spAutoFit/>
          </a:bodyPr>
          <a:lstStyle/>
          <a:p>
            <a:r>
              <a:rPr lang="en-US" sz="2200" b="1" dirty="0">
                <a:solidFill>
                  <a:schemeClr val="tx1">
                    <a:lumMod val="75000"/>
                    <a:lumOff val="25000"/>
                  </a:schemeClr>
                </a:solidFill>
              </a:rPr>
              <a:t>Configure Storage</a:t>
            </a:r>
            <a:endParaRPr lang="en-IN" sz="2200" b="1" dirty="0">
              <a:solidFill>
                <a:schemeClr val="tx1">
                  <a:lumMod val="75000"/>
                  <a:lumOff val="25000"/>
                </a:schemeClr>
              </a:solidFill>
            </a:endParaRPr>
          </a:p>
        </p:txBody>
      </p:sp>
      <p:sp>
        <p:nvSpPr>
          <p:cNvPr id="37" name="TextBox 36">
            <a:extLst>
              <a:ext uri="{FF2B5EF4-FFF2-40B4-BE49-F238E27FC236}">
                <a16:creationId xmlns:a16="http://schemas.microsoft.com/office/drawing/2014/main" id="{96B3793A-BCFB-7233-0386-4775CBBCCD8C}"/>
              </a:ext>
            </a:extLst>
          </p:cNvPr>
          <p:cNvSpPr txBox="1"/>
          <p:nvPr/>
        </p:nvSpPr>
        <p:spPr>
          <a:xfrm>
            <a:off x="7564516" y="6425101"/>
            <a:ext cx="5986615" cy="369332"/>
          </a:xfrm>
          <a:prstGeom prst="rect">
            <a:avLst/>
          </a:prstGeom>
          <a:noFill/>
        </p:spPr>
        <p:txBody>
          <a:bodyPr wrap="square" rtlCol="0">
            <a:spAutoFit/>
          </a:bodyPr>
          <a:lstStyle/>
          <a:p>
            <a:r>
              <a:rPr lang="en-US" dirty="0">
                <a:solidFill>
                  <a:schemeClr val="tx1">
                    <a:lumMod val="75000"/>
                    <a:lumOff val="25000"/>
                  </a:schemeClr>
                </a:solidFill>
                <a:latin typeface="Geist" panose="020B0604020202020204" charset="0"/>
                <a:ea typeface="Geist" panose="020B0604020202020204" charset="0"/>
                <a:cs typeface="Geist" panose="020B0604020202020204" charset="0"/>
              </a:rPr>
              <a:t>1x 8 GiB gp2 Root volume has been used for storage</a:t>
            </a:r>
            <a:endParaRPr lang="en-IN" dirty="0">
              <a:solidFill>
                <a:schemeClr val="tx1">
                  <a:lumMod val="75000"/>
                  <a:lumOff val="25000"/>
                </a:schemeClr>
              </a:solidFill>
              <a:latin typeface="Geist" panose="020B0604020202020204" charset="0"/>
              <a:ea typeface="Geist" panose="020B0604020202020204" charset="0"/>
              <a:cs typeface="Geist"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4027" y="1585820"/>
            <a:ext cx="9659064"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Database Configuration with RDS</a:t>
            </a:r>
            <a:endParaRPr lang="en-US" sz="4450" dirty="0"/>
          </a:p>
        </p:txBody>
      </p:sp>
      <p:sp>
        <p:nvSpPr>
          <p:cNvPr id="3" name="Text 1"/>
          <p:cNvSpPr/>
          <p:nvPr/>
        </p:nvSpPr>
        <p:spPr>
          <a:xfrm>
            <a:off x="1133951" y="2873653"/>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RDS simplifies database administration, allowing us to focus on developing our application rather than managing database infrastructure. Nodejs is used to connect ubuntu server and using RDS end point , username and password.</a:t>
            </a:r>
            <a:endParaRPr lang="en-US" sz="1750" dirty="0"/>
          </a:p>
        </p:txBody>
      </p:sp>
      <p:sp>
        <p:nvSpPr>
          <p:cNvPr id="4" name="Shape 2"/>
          <p:cNvSpPr/>
          <p:nvPr/>
        </p:nvSpPr>
        <p:spPr>
          <a:xfrm>
            <a:off x="778550" y="2708671"/>
            <a:ext cx="30480" cy="1236107"/>
          </a:xfrm>
          <a:prstGeom prst="rect">
            <a:avLst/>
          </a:prstGeom>
          <a:solidFill>
            <a:srgbClr val="006747"/>
          </a:solidFill>
          <a:ln/>
        </p:spPr>
      </p:sp>
      <p:sp>
        <p:nvSpPr>
          <p:cNvPr id="5" name="Text 3"/>
          <p:cNvSpPr/>
          <p:nvPr/>
        </p:nvSpPr>
        <p:spPr>
          <a:xfrm>
            <a:off x="778550" y="423078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Engine Selection:</a:t>
            </a:r>
            <a:r>
              <a:rPr lang="en-US" sz="1750" dirty="0">
                <a:solidFill>
                  <a:srgbClr val="4B4A4A"/>
                </a:solidFill>
                <a:latin typeface="Geist" pitchFamily="34" charset="0"/>
                <a:ea typeface="Geist" pitchFamily="34" charset="-122"/>
                <a:cs typeface="Geist" pitchFamily="34" charset="-120"/>
              </a:rPr>
              <a:t> Choose a database engine like MySQL suitable for User data.</a:t>
            </a:r>
            <a:endParaRPr lang="en-US" sz="1750" dirty="0"/>
          </a:p>
        </p:txBody>
      </p:sp>
      <p:sp>
        <p:nvSpPr>
          <p:cNvPr id="6" name="Text 4"/>
          <p:cNvSpPr/>
          <p:nvPr/>
        </p:nvSpPr>
        <p:spPr>
          <a:xfrm>
            <a:off x="793790" y="478512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Instance Size:</a:t>
            </a:r>
            <a:r>
              <a:rPr lang="en-US" sz="1750" dirty="0">
                <a:solidFill>
                  <a:srgbClr val="4B4A4A"/>
                </a:solidFill>
                <a:latin typeface="Geist" pitchFamily="34" charset="0"/>
                <a:ea typeface="Geist" pitchFamily="34" charset="-122"/>
                <a:cs typeface="Geist" pitchFamily="34" charset="-120"/>
              </a:rPr>
              <a:t> Opt for a db.t2.micro (Free Tier eligible) for cost efficiency.</a:t>
            </a:r>
            <a:endParaRPr lang="en-US" sz="1750" dirty="0"/>
          </a:p>
        </p:txBody>
      </p:sp>
      <p:sp>
        <p:nvSpPr>
          <p:cNvPr id="7" name="Text 5"/>
          <p:cNvSpPr/>
          <p:nvPr/>
        </p:nvSpPr>
        <p:spPr>
          <a:xfrm>
            <a:off x="809030" y="533947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Security:</a:t>
            </a:r>
            <a:r>
              <a:rPr lang="en-US" sz="1750" dirty="0">
                <a:solidFill>
                  <a:srgbClr val="4B4A4A"/>
                </a:solidFill>
                <a:latin typeface="Geist" pitchFamily="34" charset="0"/>
                <a:ea typeface="Geist" pitchFamily="34" charset="-122"/>
                <a:cs typeface="Geist" pitchFamily="34" charset="-120"/>
              </a:rPr>
              <a:t> Configure an RDS security group to only allow connections from our EC2 instance</a:t>
            </a:r>
          </a:p>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 </a:t>
            </a:r>
            <a:r>
              <a:rPr lang="en-US" sz="1750" b="1" dirty="0">
                <a:solidFill>
                  <a:srgbClr val="4B4A4A"/>
                </a:solidFill>
                <a:latin typeface="Geist" pitchFamily="34" charset="0"/>
                <a:ea typeface="Geist" pitchFamily="34" charset="-122"/>
                <a:cs typeface="Geist" pitchFamily="34" charset="-120"/>
              </a:rPr>
              <a:t>Future</a:t>
            </a:r>
            <a:r>
              <a:rPr lang="en-US" sz="1750" dirty="0">
                <a:solidFill>
                  <a:srgbClr val="4B4A4A"/>
                </a:solidFill>
                <a:latin typeface="Geist" pitchFamily="34" charset="0"/>
                <a:ea typeface="Geist" pitchFamily="34" charset="-122"/>
                <a:cs typeface="Geist" pitchFamily="34" charset="-120"/>
              </a:rPr>
              <a:t> </a:t>
            </a:r>
            <a:r>
              <a:rPr lang="en-US" sz="1750" b="1" dirty="0">
                <a:solidFill>
                  <a:srgbClr val="4B4A4A"/>
                </a:solidFill>
                <a:latin typeface="Geist" pitchFamily="34" charset="0"/>
                <a:ea typeface="Geist" pitchFamily="34" charset="-122"/>
                <a:cs typeface="Geist" pitchFamily="34" charset="-120"/>
              </a:rPr>
              <a:t>Enhancement</a:t>
            </a:r>
            <a:r>
              <a:rPr lang="en-US" sz="1750" dirty="0">
                <a:solidFill>
                  <a:srgbClr val="4B4A4A"/>
                </a:solidFill>
                <a:latin typeface="Geist" pitchFamily="34" charset="0"/>
                <a:ea typeface="Geist" pitchFamily="34" charset="-122"/>
                <a:cs typeface="Geist" pitchFamily="34" charset="-120"/>
              </a:rPr>
              <a:t> </a:t>
            </a:r>
            <a:r>
              <a:rPr lang="en-US" sz="1750" b="1" dirty="0">
                <a:solidFill>
                  <a:srgbClr val="4B4A4A"/>
                </a:solidFill>
                <a:latin typeface="Geist" pitchFamily="34" charset="0"/>
                <a:ea typeface="Geist" pitchFamily="34" charset="-122"/>
                <a:cs typeface="Geist" pitchFamily="34" charset="-120"/>
              </a:rPr>
              <a:t>Path</a:t>
            </a:r>
            <a:r>
              <a:rPr lang="en-US" sz="1750" dirty="0">
                <a:solidFill>
                  <a:srgbClr val="4B4A4A"/>
                </a:solidFill>
                <a:latin typeface="Geist" pitchFamily="34" charset="0"/>
                <a:ea typeface="Geist" pitchFamily="34" charset="-122"/>
                <a:cs typeface="Geist" pitchFamily="34" charset="-120"/>
              </a:rPr>
              <a:t>:• Multi-AZ deployment for production readiness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75059"/>
            <a:ext cx="6858714"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Content Storage with S3</a:t>
            </a:r>
            <a:endParaRPr lang="en-US" sz="4450" dirty="0"/>
          </a:p>
        </p:txBody>
      </p:sp>
      <p:sp>
        <p:nvSpPr>
          <p:cNvPr id="3" name="Text 1"/>
          <p:cNvSpPr/>
          <p:nvPr/>
        </p:nvSpPr>
        <p:spPr>
          <a:xfrm>
            <a:off x="737806" y="279239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Amazon S3 provides highly durable and scalable object storage. Use it for our website's static content, such as:</a:t>
            </a:r>
            <a:endParaRPr lang="en-US" sz="1750" dirty="0"/>
          </a:p>
        </p:txBody>
      </p:sp>
      <p:sp>
        <p:nvSpPr>
          <p:cNvPr id="4" name="Text 2"/>
          <p:cNvSpPr/>
          <p:nvPr/>
        </p:nvSpPr>
        <p:spPr>
          <a:xfrm>
            <a:off x="793790" y="362653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Images of medicines</a:t>
            </a:r>
            <a:endParaRPr lang="en-US" sz="1750" dirty="0"/>
          </a:p>
        </p:txBody>
      </p:sp>
      <p:sp>
        <p:nvSpPr>
          <p:cNvPr id="5" name="Text 3"/>
          <p:cNvSpPr/>
          <p:nvPr/>
        </p:nvSpPr>
        <p:spPr>
          <a:xfrm>
            <a:off x="793789" y="41418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Medicine Description PDF's </a:t>
            </a:r>
            <a:endParaRPr lang="en-US" sz="1750" dirty="0"/>
          </a:p>
        </p:txBody>
      </p:sp>
      <p:sp>
        <p:nvSpPr>
          <p:cNvPr id="6" name="Text 4"/>
          <p:cNvSpPr/>
          <p:nvPr/>
        </p:nvSpPr>
        <p:spPr>
          <a:xfrm>
            <a:off x="793788" y="465725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CSS stylesheets</a:t>
            </a:r>
            <a:endParaRPr lang="en-US" sz="1750" dirty="0"/>
          </a:p>
        </p:txBody>
      </p:sp>
      <p:sp>
        <p:nvSpPr>
          <p:cNvPr id="7" name="Text 5"/>
          <p:cNvSpPr/>
          <p:nvPr/>
        </p:nvSpPr>
        <p:spPr>
          <a:xfrm>
            <a:off x="793790" y="5128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JavaScript files</a:t>
            </a:r>
            <a:endParaRPr lang="en-US" sz="1750" dirty="0"/>
          </a:p>
        </p:txBody>
      </p:sp>
      <p:sp>
        <p:nvSpPr>
          <p:cNvPr id="8" name="Text 6"/>
          <p:cNvSpPr/>
          <p:nvPr/>
        </p:nvSpPr>
        <p:spPr>
          <a:xfrm>
            <a:off x="793787" y="561603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B4A4A"/>
                </a:solidFill>
                <a:latin typeface="Geist" pitchFamily="34" charset="0"/>
                <a:ea typeface="Geist" pitchFamily="34" charset="-122"/>
                <a:cs typeface="Geist" pitchFamily="34" charset="-120"/>
              </a:rPr>
              <a:t>HTML files  as Backup.</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20222"/>
            <a:ext cx="8041481"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Networking and Monitoring</a:t>
            </a:r>
            <a:endParaRPr lang="en-US" sz="4450" dirty="0"/>
          </a:p>
        </p:txBody>
      </p:sp>
      <p:sp>
        <p:nvSpPr>
          <p:cNvPr id="3" name="Text 1"/>
          <p:cNvSpPr/>
          <p:nvPr/>
        </p:nvSpPr>
        <p:spPr>
          <a:xfrm>
            <a:off x="793790" y="2396681"/>
            <a:ext cx="3928110" cy="354330"/>
          </a:xfrm>
          <a:prstGeom prst="rect">
            <a:avLst/>
          </a:prstGeom>
          <a:noFill/>
          <a:ln/>
        </p:spPr>
        <p:txBody>
          <a:bodyPr wrap="none" lIns="0" tIns="0" rIns="0" bIns="0" rtlCol="0" anchor="t"/>
          <a:lstStyle/>
          <a:p>
            <a:pPr marL="0" indent="0" algn="l">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Virtual Private Cloud (VPC)</a:t>
            </a:r>
            <a:endParaRPr lang="en-US" sz="2200" dirty="0"/>
          </a:p>
        </p:txBody>
      </p:sp>
      <p:sp>
        <p:nvSpPr>
          <p:cNvPr id="4" name="Text 2"/>
          <p:cNvSpPr/>
          <p:nvPr/>
        </p:nvSpPr>
        <p:spPr>
          <a:xfrm>
            <a:off x="793790" y="309117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A logically isolated section of the AWS Cloud where we launch AWS resources. Define our own IP address range, create subnets, and configure route tables and network gateways. This ensures our medicine website has a secure and private network environment.</a:t>
            </a:r>
            <a:endParaRPr lang="en-US" sz="1750" dirty="0"/>
          </a:p>
        </p:txBody>
      </p:sp>
      <p:sp>
        <p:nvSpPr>
          <p:cNvPr id="5" name="Text 3"/>
          <p:cNvSpPr/>
          <p:nvPr/>
        </p:nvSpPr>
        <p:spPr>
          <a:xfrm>
            <a:off x="793790" y="45200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CloudWatch</a:t>
            </a:r>
            <a:endParaRPr lang="en-US" sz="2200" dirty="0"/>
          </a:p>
        </p:txBody>
      </p:sp>
      <p:sp>
        <p:nvSpPr>
          <p:cNvPr id="6" name="Text 4"/>
          <p:cNvSpPr/>
          <p:nvPr/>
        </p:nvSpPr>
        <p:spPr>
          <a:xfrm>
            <a:off x="793789" y="516166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Monitor our AWS resources and applications running on AWS in real-time. Collects and tracks metrics, collects and monitors log files, and sets alarms. This is crucial for observing the health and performance of our medicine website, identifying issues, and ensuring smooth operation.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712</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Geist</vt:lpstr>
      <vt:lpstr>Noto Serif SC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ishak baba shaik</dc:creator>
  <cp:lastModifiedBy>ishak baba shaik</cp:lastModifiedBy>
  <cp:revision>2</cp:revision>
  <dcterms:created xsi:type="dcterms:W3CDTF">2025-07-10T18:14:58Z</dcterms:created>
  <dcterms:modified xsi:type="dcterms:W3CDTF">2025-07-10T21:16:24Z</dcterms:modified>
</cp:coreProperties>
</file>